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3"/>
    <p:sldId id="258" r:id="rId4"/>
    <p:sldId id="259" r:id="rId5"/>
    <p:sldId id="260" r:id="rId6"/>
    <p:sldId id="261" r:id="rId7"/>
    <p:sldId id="278" r:id="rId8"/>
    <p:sldId id="262" r:id="rId9"/>
    <p:sldId id="263" r:id="rId10"/>
    <p:sldId id="264" r:id="rId11"/>
    <p:sldId id="265" r:id="rId12"/>
    <p:sldId id="266" r:id="rId13"/>
    <p:sldId id="275" r:id="rId14"/>
    <p:sldId id="276" r:id="rId15"/>
    <p:sldId id="268" r:id="rId16"/>
    <p:sldId id="269" r:id="rId17"/>
    <p:sldId id="271" r:id="rId18"/>
    <p:sldId id="272" r:id="rId19"/>
    <p:sldId id="273" r:id="rId20"/>
    <p:sldId id="274" r:id="rId21"/>
    <p:sldId id="281" r:id="rId22"/>
    <p:sldId id="279" r:id="rId23"/>
    <p:sldId id="280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 bwMode="auto"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48218" y="3032125"/>
            <a:ext cx="10636249" cy="914400"/>
          </a:xfrm>
        </p:spPr>
        <p:txBody>
          <a:bodyPr/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 smtClean="0">
                <a:sym typeface="Arial" pitchFamily="34" charset="0"/>
              </a:rPr>
              <a:t>编辑标题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48218" y="3994151"/>
            <a:ext cx="10636249" cy="517525"/>
          </a:xfrm>
        </p:spPr>
        <p:txBody>
          <a:bodyPr/>
          <a:lstStyle>
            <a:lvl1pPr marL="0" indent="0">
              <a:buFontTx/>
              <a:buNone/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noProof="0" smtClean="0">
                <a:sym typeface="Arial" pitchFamily="34" charset="0"/>
              </a:rPr>
              <a:t>单击此处编辑母版副标题样式</a:t>
            </a:r>
            <a:endParaRPr lang="zh-CN" noProof="0" smtClean="0">
              <a:sym typeface="Arial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  <p:sp>
        <p:nvSpPr>
          <p:cNvPr id="6" name="内容占位符 6"/>
          <p:cNvSpPr>
            <a:spLocks noGrp="1"/>
          </p:cNvSpPr>
          <p:nvPr>
            <p:ph sz="quarter" idx="13"/>
          </p:nvPr>
        </p:nvSpPr>
        <p:spPr>
          <a:xfrm>
            <a:off x="838200" y="1551214"/>
            <a:ext cx="8958943" cy="4436836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2419680" y="1196752"/>
            <a:ext cx="7809201" cy="64080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>
          <a:xfrm>
            <a:off x="3023659" y="2060848"/>
            <a:ext cx="6336000" cy="4172400"/>
          </a:xfrm>
        </p:spPr>
        <p:txBody>
          <a:bodyPr/>
          <a:lstStyle>
            <a:lvl1pPr marL="285750" indent="-285750">
              <a:buFont typeface="Arial" pitchFamily="34" charset="0"/>
              <a:buChar char="•"/>
              <a:defRPr sz="2400"/>
            </a:lvl1pPr>
            <a:lvl2pPr marL="800100" indent="-342900">
              <a:buFont typeface="Arial" pitchFamily="34" charset="0"/>
              <a:buChar char="•"/>
              <a:defRPr sz="2000"/>
            </a:lvl2pPr>
            <a:lvl3pPr marL="1200150" indent="-285750">
              <a:buFont typeface="Arial" pitchFamily="34" charset="0"/>
              <a:buChar char="•"/>
              <a:defRPr sz="1800"/>
            </a:lvl3pPr>
            <a:lvl4pPr marL="1657350" indent="-285750">
              <a:buFont typeface="Arial" pitchFamily="34" charset="0"/>
              <a:buChar char="•"/>
              <a:defRPr sz="1800"/>
            </a:lvl4pPr>
            <a:lvl5pPr marL="2114550" indent="-285750">
              <a:buFont typeface="Arial" pitchFamily="34" charset="0"/>
              <a:buChar char="•"/>
              <a:defRPr sz="18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zh-CN" dirty="0" smtClean="0">
                <a:sym typeface="Arial" pitchFamily="34" charset="0"/>
              </a:rPr>
              <a:t>单击此处编辑母版文本样式</a:t>
            </a:r>
            <a:endParaRPr lang="zh-CN" altLang="zh-CN" dirty="0" smtClean="0">
              <a:sym typeface="Arial" pitchFamily="34" charset="0"/>
            </a:endParaRPr>
          </a:p>
          <a:p>
            <a:pPr lvl="1"/>
            <a:r>
              <a:rPr lang="zh-CN" altLang="zh-CN" dirty="0" smtClean="0">
                <a:sym typeface="Arial" pitchFamily="34" charset="0"/>
              </a:rPr>
              <a:t>第二级</a:t>
            </a:r>
            <a:endParaRPr lang="zh-CN" altLang="zh-CN" dirty="0" smtClean="0">
              <a:sym typeface="Arial" pitchFamily="34" charset="0"/>
            </a:endParaRPr>
          </a:p>
          <a:p>
            <a:pPr lvl="2"/>
            <a:r>
              <a:rPr lang="zh-CN" altLang="zh-CN" dirty="0" smtClean="0">
                <a:sym typeface="Arial" pitchFamily="34" charset="0"/>
              </a:rPr>
              <a:t>第三级</a:t>
            </a:r>
            <a:endParaRPr lang="zh-CN" altLang="zh-CN" dirty="0" smtClean="0">
              <a:sym typeface="Arial" pitchFamily="34" charset="0"/>
            </a:endParaRPr>
          </a:p>
          <a:p>
            <a:pPr lvl="3"/>
            <a:r>
              <a:rPr lang="zh-CN" altLang="zh-CN" dirty="0" smtClean="0">
                <a:sym typeface="Arial" pitchFamily="34" charset="0"/>
              </a:rPr>
              <a:t>第四级</a:t>
            </a:r>
            <a:endParaRPr lang="zh-CN" altLang="zh-CN" dirty="0" smtClean="0">
              <a:sym typeface="Arial" pitchFamily="34" charset="0"/>
            </a:endParaRPr>
          </a:p>
          <a:p>
            <a:pPr lvl="4"/>
            <a:r>
              <a:rPr lang="zh-CN" altLang="zh-CN" dirty="0" smtClean="0">
                <a:sym typeface="Arial" pitchFamily="34" charset="0"/>
              </a:rPr>
              <a:t>第五级</a:t>
            </a:r>
            <a:endParaRPr lang="zh-CN" altLang="zh-CN" dirty="0" smtClean="0">
              <a:sym typeface="Arial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5573" y="2492896"/>
            <a:ext cx="7996800" cy="1720920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55573" y="4213817"/>
            <a:ext cx="7996800" cy="1159400"/>
          </a:xfrm>
        </p:spPr>
        <p:txBody>
          <a:bodyPr/>
          <a:lstStyle>
            <a:lvl1pPr marL="0" indent="0" algn="ctr">
              <a:buFontTx/>
              <a:buNone/>
              <a:defRPr sz="2800"/>
            </a:lvl1pPr>
          </a:lstStyle>
          <a:p>
            <a:pPr lvl="0"/>
            <a:r>
              <a:rPr lang="zh-CN" noProof="0" dirty="0" smtClean="0">
                <a:sym typeface="Arial" pitchFamily="34" charset="0"/>
              </a:rPr>
              <a:t>单击此处编辑母版副标题样式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9680" y="1204024"/>
            <a:ext cx="7996800" cy="64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727989" y="2136920"/>
            <a:ext cx="4272000" cy="41724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32512" y="2136920"/>
            <a:ext cx="4272000" cy="417240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585806" y="3387725"/>
            <a:ext cx="11020391" cy="558800"/>
          </a:xfrm>
        </p:spPr>
        <p:txBody>
          <a:bodyPr/>
          <a:lstStyle>
            <a:lvl1pPr algn="ctr">
              <a:defRPr sz="28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noProof="0" dirty="0" smtClean="0">
                <a:sym typeface="Arial" pitchFamily="34" charset="0"/>
              </a:rPr>
              <a:t>单击此处编辑标题</a:t>
            </a:r>
            <a:endParaRPr lang="zh-CN" noProof="0" dirty="0" smtClean="0">
              <a:sym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55490" y="3994151"/>
            <a:ext cx="10081021" cy="442962"/>
          </a:xfrm>
        </p:spPr>
        <p:txBody>
          <a:bodyPr/>
          <a:lstStyle>
            <a:lvl1pPr marL="0" indent="0" algn="ctr">
              <a:buFontTx/>
              <a:buNone/>
              <a:defRPr sz="1800"/>
            </a:lvl1pPr>
          </a:lstStyle>
          <a:p>
            <a:pPr lvl="0"/>
            <a:r>
              <a:rPr lang="zh-CN" noProof="0" smtClean="0">
                <a:sym typeface="Arial" pitchFamily="34" charset="0"/>
              </a:rPr>
              <a:t>单击此处编辑母版副标题样式</a:t>
            </a:r>
            <a:endParaRPr lang="zh-CN" noProof="0" smtClean="0">
              <a:sym typeface="Arial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  <p:grpSp>
        <p:nvGrpSpPr>
          <p:cNvPr id="11" name="Group 5"/>
          <p:cNvGrpSpPr/>
          <p:nvPr>
            <p:custDataLst>
              <p:tags r:id="rId2"/>
            </p:custDataLst>
          </p:nvPr>
        </p:nvGrpSpPr>
        <p:grpSpPr bwMode="auto">
          <a:xfrm>
            <a:off x="5292343" y="2074913"/>
            <a:ext cx="1607315" cy="1265186"/>
            <a:chOff x="0" y="0"/>
            <a:chExt cx="1750" cy="1377"/>
          </a:xfrm>
        </p:grpSpPr>
        <p:sp>
          <p:nvSpPr>
            <p:cNvPr id="12" name="AutoShape 3" descr="#wm#_3_24_*Z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0" y="457"/>
              <a:ext cx="1110" cy="920"/>
            </a:xfrm>
            <a:prstGeom prst="hexagon">
              <a:avLst>
                <a:gd name="adj" fmla="val 30163"/>
                <a:gd name="vf" fmla="val 115470"/>
              </a:avLst>
            </a:prstGeom>
            <a:solidFill>
              <a:srgbClr val="EFDB6D">
                <a:alpha val="5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3" name="AutoShape 6" descr="#wm#_3_24_*Z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310" y="0"/>
              <a:ext cx="1110" cy="917"/>
            </a:xfrm>
            <a:prstGeom prst="hexagon">
              <a:avLst>
                <a:gd name="adj" fmla="val 30262"/>
                <a:gd name="vf" fmla="val 115470"/>
              </a:avLst>
            </a:prstGeom>
            <a:solidFill>
              <a:srgbClr val="EFDB6D">
                <a:alpha val="5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>
                <a:solidFill>
                  <a:schemeClr val="tx1"/>
                </a:solidFill>
              </a:endParaRPr>
            </a:p>
          </p:txBody>
        </p:sp>
        <p:sp>
          <p:nvSpPr>
            <p:cNvPr id="14" name="AutoShape 7" descr="#wm#_3_24_*Z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640" y="450"/>
              <a:ext cx="1110" cy="917"/>
            </a:xfrm>
            <a:prstGeom prst="hexagon">
              <a:avLst>
                <a:gd name="adj" fmla="val 30262"/>
                <a:gd name="vf" fmla="val 115470"/>
              </a:avLst>
            </a:prstGeom>
            <a:solidFill>
              <a:srgbClr val="EFDB6D">
                <a:alpha val="59999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normAutofit/>
            </a:bodyPr>
            <a:lstStyle>
              <a:lvl1pPr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bg1"/>
                  </a:solidFill>
                  <a:latin typeface="Arial" pitchFamily="34" charset="0"/>
                  <a:ea typeface="黑体" pitchFamily="49" charset="-122"/>
                  <a:sym typeface="Arial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zh-CN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6" y="548768"/>
            <a:ext cx="7313084" cy="792000"/>
          </a:xfrm>
        </p:spPr>
        <p:txBody>
          <a:bodyPr anchor="b"/>
          <a:lstStyle>
            <a:lvl1pPr>
              <a:defRPr sz="3600">
                <a:latin typeface="+mj-lt"/>
                <a:ea typeface="+mj-ea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92719" y="1784656"/>
            <a:ext cx="3016800" cy="45133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6" y="1772816"/>
            <a:ext cx="5947942" cy="4525200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1240971"/>
            <a:ext cx="2514600" cy="484233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240971"/>
            <a:ext cx="7797800" cy="4842330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1143766"/>
            <a:ext cx="7772401" cy="940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normAutofit/>
          </a:bodyPr>
          <a:lstStyle/>
          <a:p>
            <a:pPr lvl="0"/>
            <a:r>
              <a:rPr lang="zh-CN" smtClean="0">
                <a:sym typeface="Arial" pitchFamily="34" charset="0"/>
              </a:rPr>
              <a:t>单击此处编辑母版标题样式</a:t>
            </a:r>
            <a:endParaRPr lang="zh-CN" smtClean="0">
              <a:sym typeface="Arial" pitchFamily="34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2220686"/>
            <a:ext cx="9693729" cy="3862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lvl="0"/>
            <a:r>
              <a:rPr lang="zh-CN" dirty="0" smtClean="0">
                <a:sym typeface="Arial" pitchFamily="34" charset="0"/>
              </a:rPr>
              <a:t>单击此处编辑母版文本样式</a:t>
            </a:r>
            <a:endParaRPr lang="zh-CN" dirty="0" smtClean="0">
              <a:sym typeface="Arial" pitchFamily="34" charset="0"/>
            </a:endParaRPr>
          </a:p>
          <a:p>
            <a:pPr lvl="1"/>
            <a:r>
              <a:rPr lang="zh-CN" dirty="0" smtClean="0">
                <a:sym typeface="Arial" pitchFamily="34" charset="0"/>
              </a:rPr>
              <a:t>第二级</a:t>
            </a:r>
            <a:endParaRPr lang="zh-CN" dirty="0" smtClean="0">
              <a:sym typeface="Arial" pitchFamily="34" charset="0"/>
            </a:endParaRPr>
          </a:p>
          <a:p>
            <a:pPr lvl="2"/>
            <a:r>
              <a:rPr lang="zh-CN" dirty="0" smtClean="0">
                <a:sym typeface="Arial" pitchFamily="34" charset="0"/>
              </a:rPr>
              <a:t>第三级</a:t>
            </a:r>
            <a:endParaRPr lang="zh-CN" dirty="0" smtClean="0">
              <a:sym typeface="Arial" pitchFamily="34" charset="0"/>
            </a:endParaRPr>
          </a:p>
          <a:p>
            <a:pPr lvl="3"/>
            <a:r>
              <a:rPr lang="zh-CN" dirty="0" smtClean="0">
                <a:sym typeface="Arial" pitchFamily="34" charset="0"/>
              </a:rPr>
              <a:t>第四级</a:t>
            </a:r>
            <a:endParaRPr lang="zh-CN" dirty="0" smtClean="0">
              <a:sym typeface="Arial" pitchFamily="34" charset="0"/>
            </a:endParaRPr>
          </a:p>
          <a:p>
            <a:pPr lvl="4"/>
            <a:r>
              <a:rPr lang="zh-CN" dirty="0" smtClean="0">
                <a:sym typeface="Arial" pitchFamily="34" charset="0"/>
              </a:rPr>
              <a:t>第五级</a:t>
            </a:r>
            <a:endParaRPr lang="zh-CN" dirty="0" smtClean="0">
              <a:sym typeface="Arial" pitchFamily="34" charset="0"/>
            </a:endParaRP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21093A-0132-4EA6-B8B7-7996DCAE376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691D5-4D8D-4982-A5C4-226E8C99C7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F0DB6E"/>
          </a:solidFill>
          <a:latin typeface="Arial" pitchFamily="34" charset="0"/>
          <a:ea typeface="黑体" pitchFamily="49" charset="-122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F0DB6E"/>
          </a:solidFill>
          <a:latin typeface="Arial" pitchFamily="34" charset="0"/>
          <a:ea typeface="黑体" pitchFamily="49" charset="-122"/>
          <a:sym typeface="Arial" pitchFamily="34" charset="0"/>
        </a:defRPr>
      </a:lvl9pPr>
    </p:titleStyle>
    <p:bodyStyle>
      <a:lvl1pPr marL="3175" indent="-3175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2pPr>
      <a:lvl3pPr marL="12001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3pPr>
      <a:lvl4pPr marL="16573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4pPr>
      <a:lvl5pPr marL="21145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Arial" pitchFamily="34" charset="0"/>
          <a:ea typeface="黑体" pitchFamily="49" charset="-122"/>
          <a:cs typeface="+mn-cs"/>
          <a:sym typeface="Arial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87588" y="2084070"/>
            <a:ext cx="10636249" cy="914400"/>
          </a:xfrm>
        </p:spPr>
        <p:txBody>
          <a:bodyPr/>
          <a:p>
            <a:pPr algn="ctr"/>
            <a:r>
              <a:rPr lang="zh-CN" altLang="en-US">
                <a:sym typeface="+mn-ea"/>
              </a:rPr>
              <a:t>魔识</a:t>
            </a:r>
            <a:r>
              <a:rPr lang="en-US" altLang="zh-CN">
                <a:sym typeface="+mn-ea"/>
              </a:rPr>
              <a:t>985</a:t>
            </a:r>
            <a:r>
              <a:rPr lang="zh-CN" altLang="en-US">
                <a:sym typeface="+mn-ea"/>
              </a:rPr>
              <a:t>学堂周末理综课程简介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p>
            <a:endParaRPr lang="zh-CN" altLang="en-US"/>
          </a:p>
        </p:txBody>
      </p:sp>
      <p:sp>
        <p:nvSpPr>
          <p:cNvPr id="4" name="副标题 2"/>
          <p:cNvSpPr>
            <a:spLocks noGrp="1"/>
          </p:cNvSpPr>
          <p:nvPr/>
        </p:nvSpPr>
        <p:spPr>
          <a:xfrm>
            <a:off x="8079740" y="5468620"/>
            <a:ext cx="10636250" cy="7854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normAutofit fontScale="70000"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28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+mn-cs"/>
                <a:sym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+mn-cs"/>
                <a:sym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+mn-cs"/>
                <a:sym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+mn-cs"/>
                <a:sym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Arial" pitchFamily="34" charset="0"/>
                <a:ea typeface="黑体" pitchFamily="49" charset="-122"/>
                <a:cs typeface="+mn-cs"/>
                <a:sym typeface="Arial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tx2"/>
                </a:solidFill>
              </a:rPr>
              <a:t>主讲：杨志鹏</a:t>
            </a:r>
            <a:endParaRPr lang="zh-CN" altLang="en-US">
              <a:solidFill>
                <a:schemeClr val="tx2"/>
              </a:solidFill>
            </a:endParaRPr>
          </a:p>
          <a:p>
            <a:r>
              <a:rPr lang="en-US" altLang="zh-CN">
                <a:solidFill>
                  <a:schemeClr val="tx2"/>
                </a:solidFill>
              </a:rPr>
              <a:t>2016.3.27</a:t>
            </a:r>
            <a:endParaRPr lang="en-US" altLang="zh-CN">
              <a:solidFill>
                <a:schemeClr val="tx2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17" name="图片 -2147482618" descr="lh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903" y="-9588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-2147482616" name="图片 -2147482617" descr="lh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263" y="-5016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-2147482615" name="图片 -2147482616" descr="lh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423" y="-9588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-2147482614" name="图片 -2147482615" descr="lh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303" y="-9588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960" y="617632"/>
            <a:ext cx="7809201" cy="640800"/>
          </a:xfrm>
        </p:spPr>
        <p:txBody>
          <a:bodyPr/>
          <a:p>
            <a:r>
              <a:rPr lang="zh-CN" altLang="en-US"/>
              <a:t>一、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487680"/>
            <a:ext cx="5430520" cy="7924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1423459" y="1695088"/>
            <a:ext cx="6336000" cy="4172400"/>
          </a:xfrm>
        </p:spPr>
        <p:txBody>
          <a:bodyPr/>
          <a:p>
            <a:r>
              <a:rPr lang="zh-CN" altLang="en-US"/>
              <a:t>最开始一定会给出</a:t>
            </a:r>
            <a:endParaRPr lang="zh-CN" altLang="en-US"/>
          </a:p>
          <a:p>
            <a:r>
              <a:rPr lang="zh-CN" altLang="en-US"/>
              <a:t>后面化学方程式计算会用到</a:t>
            </a:r>
            <a:endParaRPr lang="zh-CN" altLang="en-US"/>
          </a:p>
          <a:p>
            <a:r>
              <a:rPr lang="zh-CN" altLang="en-US"/>
              <a:t>虽然大部分知道但不排除有不常见元素出现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135" y="5434330"/>
            <a:ext cx="8820785" cy="942975"/>
          </a:xfrm>
          <a:prstGeom prst="rect">
            <a:avLst/>
          </a:prstGeom>
        </p:spPr>
      </p:pic>
      <p:sp>
        <p:nvSpPr>
          <p:cNvPr id="7" name="标题 1"/>
          <p:cNvSpPr>
            <a:spLocks noGrp="1"/>
          </p:cNvSpPr>
          <p:nvPr/>
        </p:nvSpPr>
        <p:spPr>
          <a:xfrm>
            <a:off x="484200" y="541432"/>
            <a:ext cx="7809201" cy="640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+mn-lt"/>
                <a:ea typeface="黑体" pitchFamily="49" charset="-122"/>
                <a:cs typeface="+mj-cs"/>
                <a:sym typeface="Arial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F0DB6E"/>
                </a:solidFill>
                <a:latin typeface="Arial" pitchFamily="34" charset="0"/>
                <a:ea typeface="黑体" pitchFamily="49" charset="-122"/>
                <a:sym typeface="Arial" pitchFamily="34" charset="0"/>
              </a:defRPr>
            </a:lvl9pPr>
          </a:lstStyle>
          <a:p>
            <a:r>
              <a:rPr lang="zh-CN" altLang="en-US"/>
              <a:t>零、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640" y="663352"/>
            <a:ext cx="7809201" cy="640800"/>
          </a:xfrm>
        </p:spPr>
        <p:txBody>
          <a:bodyPr/>
          <a:p>
            <a:r>
              <a:rPr lang="zh-CN" altLang="en-US"/>
              <a:t>一、选择题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共</a:t>
            </a:r>
            <a:r>
              <a:rPr lang="en-US" altLang="zh-CN"/>
              <a:t>15</a:t>
            </a:r>
            <a:r>
              <a:rPr lang="zh-CN" altLang="en-US"/>
              <a:t>道选择题</a:t>
            </a:r>
            <a:endParaRPr lang="zh-CN" altLang="en-US"/>
          </a:p>
          <a:p>
            <a:r>
              <a:rPr lang="zh-CN" altLang="en-US"/>
              <a:t>每题</a:t>
            </a:r>
            <a:r>
              <a:rPr lang="en-US" altLang="zh-CN"/>
              <a:t>2</a:t>
            </a:r>
            <a:r>
              <a:rPr lang="zh-CN" altLang="en-US"/>
              <a:t>分</a:t>
            </a:r>
            <a:endParaRPr lang="zh-CN" altLang="en-US"/>
          </a:p>
          <a:p>
            <a:r>
              <a:rPr lang="en-US" altLang="zh-CN"/>
              <a:t>15</a:t>
            </a:r>
            <a:r>
              <a:rPr lang="en-US" altLang="zh-CN">
                <a:cs typeface="Arial" charset="0"/>
              </a:rPr>
              <a:t>×2=30</a:t>
            </a:r>
            <a:endParaRPr lang="en-US" altLang="zh-CN">
              <a:cs typeface="Arial" charset="0"/>
            </a:endParaRPr>
          </a:p>
          <a:p>
            <a:r>
              <a:rPr lang="en-US" altLang="zh-CN">
                <a:cs typeface="Arial" charset="0"/>
              </a:rPr>
              <a:t>8</a:t>
            </a:r>
            <a:r>
              <a:rPr lang="zh-CN" altLang="en-US">
                <a:cs typeface="Arial" charset="0"/>
              </a:rPr>
              <a:t>道物理</a:t>
            </a:r>
            <a:r>
              <a:rPr lang="en-US" altLang="zh-CN">
                <a:cs typeface="Arial" charset="0"/>
              </a:rPr>
              <a:t>+7</a:t>
            </a:r>
            <a:r>
              <a:rPr lang="zh-CN" altLang="en-US">
                <a:cs typeface="Arial" charset="0"/>
              </a:rPr>
              <a:t>道化学</a:t>
            </a:r>
            <a:endParaRPr lang="zh-CN" altLang="en-US">
              <a:cs typeface="Arial" charset="0"/>
            </a:endParaRPr>
          </a:p>
          <a:p>
            <a:r>
              <a:rPr lang="zh-CN" altLang="en-US">
                <a:cs typeface="Arial" charset="0"/>
              </a:rPr>
              <a:t>历年选择</a:t>
            </a:r>
            <a:endParaRPr lang="zh-CN" altLang="en-US"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 lnSpcReduction="10000"/>
          </a:bodyPr>
          <a:p>
            <a:r>
              <a:rPr lang="zh-CN" altLang="en-US" b="1">
                <a:solidFill>
                  <a:schemeClr val="tx2"/>
                </a:solidFill>
              </a:rPr>
              <a:t>2010：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声音的产生和传播，音调响度音色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光的反射，凸透镜成像规律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安全用电，电磁波，电磁感应，电流磁效应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运动相对性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压强与浮力，受力分析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简单机械（杠杆）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热机，燃料热值，能量转化</a:t>
            </a:r>
            <a:endParaRPr lang="zh-CN" altLang="en-US" b="1">
              <a:solidFill>
                <a:schemeClr val="tx2"/>
              </a:solidFill>
            </a:endParaRP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物理变化与化学变化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氧气化学性质，实验室制法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实验操作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物质构成，元素组成，化学式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溶液，溶解度，溶液pH值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质量守恒定律验证</a:t>
            </a:r>
            <a:endParaRPr lang="zh-CN" altLang="en-US" b="1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36285" y="288290"/>
            <a:ext cx="5914390" cy="1038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640" y="1946910"/>
            <a:ext cx="6857365" cy="1409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375" y="3879215"/>
            <a:ext cx="6181090" cy="22383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 lnSpcReduction="20000"/>
          </a:bodyPr>
          <a:p>
            <a:r>
              <a:rPr lang="zh-CN" altLang="en-US" b="1">
                <a:solidFill>
                  <a:schemeClr val="tx2"/>
                </a:solidFill>
              </a:rPr>
              <a:t>2011：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生活中长度测量估计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新型材料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光的直线传播，光学元件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运动相对性，运动描述，受力分析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响度影响因素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燃料热值，热机效率，清洁能源，核能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物态变化（汽化）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串并联电路，电流热效应，家庭电路</a:t>
            </a:r>
            <a:endParaRPr lang="zh-CN" altLang="en-US" b="1">
              <a:solidFill>
                <a:schemeClr val="tx2"/>
              </a:solidFill>
            </a:endParaRPr>
          </a:p>
          <a:p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实验操作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物理性质与化学性质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物质组成，物质构成，物质分类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元素周期表，原子结构示意图，化合价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二氧化碳性质</a:t>
            </a:r>
            <a:endParaRPr lang="zh-CN" altLang="en-US" b="1">
              <a:solidFill>
                <a:schemeClr val="tx2"/>
              </a:solidFill>
            </a:endParaRPr>
          </a:p>
          <a:p>
            <a:r>
              <a:rPr lang="zh-CN" altLang="en-US" b="1">
                <a:solidFill>
                  <a:schemeClr val="tx2"/>
                </a:solidFill>
              </a:rPr>
              <a:t>物质检验分离提纯</a:t>
            </a:r>
            <a:endParaRPr lang="zh-CN" altLang="en-US" b="1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9185" y="2423160"/>
            <a:ext cx="5380990" cy="1219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940" y="872490"/>
            <a:ext cx="4952365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180" y="4215765"/>
            <a:ext cx="5400040" cy="16573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 lnSpcReduction="10000"/>
          </a:bodyPr>
          <a:p>
            <a:r>
              <a:rPr lang="zh-CN" altLang="en-US" sz="1800" b="1">
                <a:solidFill>
                  <a:schemeClr val="tx2"/>
                </a:solidFill>
              </a:rPr>
              <a:t>2012：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光的折射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物理量估测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次声波，减弱噪声方法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物态变化过程中能量温度变化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超导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运动相对性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受力分析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能量转化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燃料热值，比热容，能源与可持续发展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电路故障，串并联电路，电磁波</a:t>
            </a:r>
            <a:endParaRPr lang="zh-CN" altLang="en-US" sz="1800" b="1">
              <a:solidFill>
                <a:schemeClr val="tx2"/>
              </a:solidFill>
            </a:endParaRPr>
          </a:p>
          <a:p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物理变化与化学变化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化学与环境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空气中氧气含量测定，氧气性质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水的组成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灭火原理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化学用语（化学式的含义、化合价）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物质组成与构成，物质分类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质量守恒定律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气体发生与收集装置</a:t>
            </a:r>
            <a:endParaRPr lang="zh-CN" altLang="en-US" sz="1800" b="1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65290" y="2704465"/>
            <a:ext cx="4389755" cy="1419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935" y="373380"/>
            <a:ext cx="4961890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360" y="4419600"/>
            <a:ext cx="5019040" cy="21336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 lnSpcReduction="10000"/>
          </a:bodyPr>
          <a:p>
            <a:r>
              <a:rPr lang="zh-CN" altLang="en-US" sz="1800" b="1">
                <a:solidFill>
                  <a:schemeClr val="tx2"/>
                </a:solidFill>
              </a:rPr>
              <a:t>2013：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物态变化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光的折射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分子无规则运动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运动相对性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比热容，燃料热值，可再生能源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惯性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力的作用是相互的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重力势能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安全用电，电流磁效应，通电螺线管，通电导体在磁场中受力，电磁感应</a:t>
            </a:r>
            <a:endParaRPr lang="zh-CN" altLang="en-US" sz="1800" b="1">
              <a:solidFill>
                <a:schemeClr val="tx2"/>
              </a:solidFill>
            </a:endParaRPr>
          </a:p>
          <a:p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实验现象描述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“绿色化学”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化学与生活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化学符号（化学式，原子结构示意图）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基本反应类型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物质构成，物质组成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物理变化与化学变化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金属防护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物质检验分离提纯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空气中氧气含量测定</a:t>
            </a:r>
            <a:endParaRPr lang="zh-CN" altLang="en-US" sz="1800" b="1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68315" y="566420"/>
            <a:ext cx="5938520" cy="9505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5010" y="3349625"/>
            <a:ext cx="4838065" cy="15906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 lnSpcReduction="10000"/>
          </a:bodyPr>
          <a:p>
            <a:r>
              <a:rPr lang="zh-CN" altLang="en-US" sz="1800" b="1">
                <a:solidFill>
                  <a:schemeClr val="tx2"/>
                </a:solidFill>
              </a:rPr>
              <a:t>2014: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分子无规则运动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物态变化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声音的产生与传播，音调响度音色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光的反射，凸透镜成像规律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比热容，燃料热值，内能与热量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牛顿第一定律（惯性）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电磁波，电磁感应，家庭电路，电路故障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压力与压强</a:t>
            </a:r>
            <a:endParaRPr lang="zh-CN" altLang="en-US" sz="1800" b="1">
              <a:solidFill>
                <a:schemeClr val="tx2"/>
              </a:solidFill>
            </a:endParaRPr>
          </a:p>
          <a:p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化学与生活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二氧化碳性质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气体发生收集验满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基本反应类型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物质构成，原子结构示意图，化合价，化学式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pH值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金属活动性顺序，金属防护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催化剂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空气中氧气含量测定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燃烧条件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物质检验分离提纯鉴别</a:t>
            </a:r>
            <a:endParaRPr lang="zh-CN" altLang="en-US" sz="1800" b="1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7590" y="391160"/>
            <a:ext cx="4446905" cy="15195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505" y="2227580"/>
            <a:ext cx="4933315" cy="1304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360" y="4044950"/>
            <a:ext cx="4418965" cy="1419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35585" y="202565"/>
            <a:ext cx="11669395" cy="6412865"/>
          </a:xfrm>
        </p:spPr>
        <p:txBody>
          <a:bodyPr>
            <a:normAutofit/>
          </a:bodyPr>
          <a:p>
            <a:r>
              <a:rPr lang="zh-CN" altLang="en-US" sz="1800" b="1">
                <a:solidFill>
                  <a:schemeClr val="tx2"/>
                </a:solidFill>
              </a:rPr>
              <a:t>2015：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物态变化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声音产生传播，减弱噪声方法，次声波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杠杆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压力压强，流速大地方压强小，大气压强，沸点与大气压关系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增大摩擦方法，平衡力与相互作用力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长度和时间估计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热值，热机，核能，可再生能源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分子无规则运动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安全用电，家庭电路，电路分析</a:t>
            </a:r>
            <a:endParaRPr lang="zh-CN" altLang="en-US" sz="1800" b="1">
              <a:solidFill>
                <a:schemeClr val="tx2"/>
              </a:solidFill>
            </a:endParaRPr>
          </a:p>
          <a:p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化学与生活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实验操作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物质构成，物质组成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分子热运动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物质检验分离提纯鉴别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溶液溶解度，溶解过程温度变化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燃烧条件</a:t>
            </a:r>
            <a:endParaRPr lang="zh-CN" altLang="en-US" sz="1800" b="1">
              <a:solidFill>
                <a:schemeClr val="tx2"/>
              </a:solidFill>
            </a:endParaRPr>
          </a:p>
          <a:p>
            <a:r>
              <a:rPr lang="zh-CN" altLang="en-US" sz="1800" b="1">
                <a:solidFill>
                  <a:schemeClr val="tx2"/>
                </a:solidFill>
              </a:rPr>
              <a:t>金属活动性顺序</a:t>
            </a:r>
            <a:endParaRPr lang="zh-CN" altLang="en-US" sz="1800" b="1">
              <a:solidFill>
                <a:schemeClr val="tx2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5150" y="372110"/>
            <a:ext cx="4943475" cy="1555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4685" y="4124325"/>
            <a:ext cx="4399915" cy="15049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教师简介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4260" y="2061845"/>
            <a:ext cx="9848850" cy="4172585"/>
          </a:xfrm>
        </p:spPr>
        <p:txBody>
          <a:bodyPr>
            <a:normAutofit lnSpcReduction="10000"/>
          </a:bodyPr>
          <a:p>
            <a:r>
              <a:rPr lang="zh-CN" altLang="en-US"/>
              <a:t>杨志鹏，河北石家庄人，现上海交通大学物理与天文系大四在读</a:t>
            </a:r>
            <a:endParaRPr lang="zh-CN" altLang="en-US"/>
          </a:p>
          <a:p>
            <a:r>
              <a:rPr lang="zh-CN" altLang="en-US"/>
              <a:t>热爱物理，思维严谨，讲课条理清晰，性格积极乐观</a:t>
            </a:r>
            <a:endParaRPr lang="zh-CN" altLang="en-US"/>
          </a:p>
          <a:p>
            <a:r>
              <a:rPr lang="zh-CN" altLang="en-US"/>
              <a:t>对考点、题型等均有自己的见解</a:t>
            </a:r>
            <a:endParaRPr lang="zh-CN" altLang="en-US"/>
          </a:p>
          <a:p>
            <a:r>
              <a:rPr lang="zh-CN" altLang="en-US"/>
              <a:t>曾担任兼职家教，深受家长信赖，所带过的学生进步较大，学期末考试成绩显著提高，学习的积极性和主动性有较大提升</a:t>
            </a:r>
            <a:endParaRPr lang="zh-CN" altLang="en-US"/>
          </a:p>
          <a:p>
            <a:r>
              <a:rPr lang="zh-CN" altLang="en-US"/>
              <a:t>教学理念：</a:t>
            </a:r>
            <a:endParaRPr lang="zh-CN" altLang="en-US"/>
          </a:p>
          <a:p>
            <a:pPr lvl="1"/>
            <a:r>
              <a:rPr lang="zh-CN" altLang="en-US"/>
              <a:t>教师最大的享受、最大的乐趣就在于觉得自己是学生所需要的，是学生所感到亲切的，是能够给学生带来欢乐的。</a:t>
            </a:r>
            <a:endParaRPr lang="zh-CN" altLang="en-US"/>
          </a:p>
          <a:p>
            <a:pPr lvl="0"/>
            <a:endParaRPr lang="zh-CN" altLang="en-US" sz="2880">
              <a:sym typeface="+mn-ea"/>
            </a:endParaRPr>
          </a:p>
          <a:p>
            <a:pPr lvl="0"/>
            <a:r>
              <a:rPr lang="zh-CN" altLang="en-US" sz="2880">
                <a:sym typeface="+mn-ea"/>
              </a:rPr>
              <a:t>希望大家能够在我的课堂上面有所收获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17830" y="369570"/>
            <a:ext cx="11487150" cy="6245860"/>
          </a:xfrm>
        </p:spPr>
        <p:txBody>
          <a:bodyPr>
            <a:normAutofit/>
          </a:bodyPr>
          <a:p>
            <a:r>
              <a:rPr lang="zh-CN" altLang="en-US" sz="4800" b="1">
                <a:solidFill>
                  <a:schemeClr val="tx2"/>
                </a:solidFill>
              </a:rPr>
              <a:t>201</a:t>
            </a:r>
            <a:r>
              <a:rPr lang="en-US" altLang="zh-CN" sz="4800" b="1">
                <a:solidFill>
                  <a:schemeClr val="tx2"/>
                </a:solidFill>
              </a:rPr>
              <a:t>6</a:t>
            </a:r>
            <a:endParaRPr lang="en-US" altLang="zh-CN" sz="4800" b="1">
              <a:solidFill>
                <a:schemeClr val="tx2"/>
              </a:solidFill>
            </a:endParaRPr>
          </a:p>
          <a:p>
            <a:r>
              <a:rPr lang="zh-CN" altLang="en-US" sz="4800" b="1">
                <a:solidFill>
                  <a:schemeClr val="tx2"/>
                </a:solidFill>
              </a:rPr>
              <a:t>？</a:t>
            </a:r>
            <a:endParaRPr lang="zh-CN" altLang="en-US" sz="4800" b="1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zh-CN" altLang="en-US" sz="18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考察点很多很细</a:t>
            </a:r>
            <a:endParaRPr lang="zh-CN" altLang="en-US"/>
          </a:p>
          <a:p>
            <a:r>
              <a:rPr lang="zh-CN" altLang="en-US"/>
              <a:t>会有创新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高频考点！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490" y="2178050"/>
            <a:ext cx="5438140" cy="13430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3010" y="3709670"/>
            <a:ext cx="4828540" cy="14192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015" y="114935"/>
            <a:ext cx="6181090" cy="2238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540" y="329565"/>
            <a:ext cx="5400040" cy="1657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840" y="2560320"/>
            <a:ext cx="5019040" cy="213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" y="5020310"/>
            <a:ext cx="4418965" cy="1419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130" y="2587625"/>
            <a:ext cx="4838065" cy="1590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1805" y="5023485"/>
            <a:ext cx="4399915" cy="1504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idx="1"/>
          </p:nvPr>
        </p:nvSpPr>
        <p:spPr>
          <a:xfrm>
            <a:off x="417830" y="369570"/>
            <a:ext cx="11487150" cy="6245860"/>
          </a:xfrm>
        </p:spPr>
        <p:txBody>
          <a:bodyPr>
            <a:normAutofit/>
          </a:bodyPr>
          <a:p>
            <a:r>
              <a:rPr lang="zh-CN" altLang="en-US" sz="4800" b="1">
                <a:solidFill>
                  <a:schemeClr val="tx2"/>
                </a:solidFill>
              </a:rPr>
              <a:t>201</a:t>
            </a:r>
            <a:r>
              <a:rPr lang="en-US" altLang="zh-CN" sz="4800" b="1">
                <a:solidFill>
                  <a:schemeClr val="tx2"/>
                </a:solidFill>
              </a:rPr>
              <a:t>6</a:t>
            </a:r>
            <a:endParaRPr lang="en-US" altLang="zh-CN" sz="4800" b="1">
              <a:solidFill>
                <a:schemeClr val="tx2"/>
              </a:solidFill>
            </a:endParaRPr>
          </a:p>
          <a:p>
            <a:r>
              <a:rPr lang="zh-CN" altLang="en-US" sz="4800" b="1">
                <a:solidFill>
                  <a:schemeClr val="tx2"/>
                </a:solidFill>
              </a:rPr>
              <a:t>高频考点！</a:t>
            </a:r>
            <a:endParaRPr lang="zh-CN" altLang="en-US" sz="4800" b="1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zh-CN" altLang="en-US" sz="1800" b="1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640" y="480472"/>
            <a:ext cx="7809201" cy="640800"/>
          </a:xfrm>
        </p:spPr>
        <p:txBody>
          <a:bodyPr/>
          <a:p>
            <a:r>
              <a:rPr lang="zh-CN" altLang="en-US"/>
              <a:t>二、填空及简答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32219" y="1740808"/>
            <a:ext cx="6336000" cy="4172400"/>
          </a:xfrm>
        </p:spPr>
        <p:txBody>
          <a:bodyPr>
            <a:normAutofit lnSpcReduction="10000"/>
          </a:bodyPr>
          <a:p>
            <a:r>
              <a:rPr lang="en-US" altLang="zh-CN"/>
              <a:t>5</a:t>
            </a:r>
            <a:r>
              <a:rPr lang="zh-CN" altLang="en-US"/>
              <a:t>小题（</a:t>
            </a:r>
            <a:r>
              <a:rPr lang="en-US" altLang="zh-CN"/>
              <a:t>16~20</a:t>
            </a:r>
            <a:r>
              <a:rPr lang="zh-CN" altLang="en-US"/>
              <a:t>），共</a:t>
            </a:r>
            <a:r>
              <a:rPr lang="en-US" altLang="zh-CN"/>
              <a:t>19</a:t>
            </a:r>
            <a:r>
              <a:rPr lang="zh-CN" altLang="en-US"/>
              <a:t>分</a:t>
            </a:r>
            <a:endParaRPr lang="zh-CN" altLang="en-US"/>
          </a:p>
          <a:p>
            <a:r>
              <a:rPr lang="zh-CN" altLang="en-US"/>
              <a:t>全部为化学</a:t>
            </a:r>
            <a:endParaRPr lang="zh-CN" altLang="en-US"/>
          </a:p>
          <a:p>
            <a:r>
              <a:rPr lang="en-US" altLang="zh-CN"/>
              <a:t>16</a:t>
            </a:r>
            <a:r>
              <a:rPr lang="zh-CN" altLang="en-US"/>
              <a:t>题</a:t>
            </a:r>
            <a:endParaRPr lang="zh-CN" altLang="en-US"/>
          </a:p>
          <a:p>
            <a:pPr lvl="1"/>
            <a:r>
              <a:rPr lang="zh-CN" altLang="en-US" sz="2000">
                <a:sym typeface="+mn-ea"/>
              </a:rPr>
              <a:t>二选一（</a:t>
            </a:r>
            <a:r>
              <a:rPr lang="en-US" altLang="zh-CN" sz="2000">
                <a:sym typeface="+mn-ea"/>
              </a:rPr>
              <a:t>15</a:t>
            </a:r>
            <a:r>
              <a:rPr lang="zh-CN" altLang="en-US" sz="2000">
                <a:sym typeface="+mn-ea"/>
              </a:rPr>
              <a:t>年略有变化）</a:t>
            </a:r>
            <a:endParaRPr lang="zh-CN" altLang="en-US" sz="2000"/>
          </a:p>
          <a:p>
            <a:pPr lvl="1"/>
            <a:r>
              <a:rPr lang="en-US" altLang="zh-CN" sz="2000">
                <a:sym typeface="+mn-ea"/>
              </a:rPr>
              <a:t>“</a:t>
            </a:r>
            <a:r>
              <a:rPr lang="zh-CN" altLang="en-US" sz="2000">
                <a:sym typeface="+mn-ea"/>
              </a:rPr>
              <a:t>贴近生活</a:t>
            </a:r>
            <a:r>
              <a:rPr lang="en-US" altLang="zh-CN" sz="2000">
                <a:sym typeface="+mn-ea"/>
              </a:rPr>
              <a:t>”</a:t>
            </a:r>
            <a:endParaRPr lang="en-US" altLang="zh-CN" sz="2000"/>
          </a:p>
          <a:p>
            <a:r>
              <a:rPr lang="en-US" altLang="zh-CN"/>
              <a:t>17~20</a:t>
            </a:r>
            <a:r>
              <a:rPr lang="zh-CN" altLang="en-US"/>
              <a:t>题</a:t>
            </a:r>
            <a:endParaRPr lang="zh-CN" altLang="en-US"/>
          </a:p>
          <a:p>
            <a:pPr lvl="1"/>
            <a:r>
              <a:rPr lang="zh-CN" altLang="en-US" sz="2000"/>
              <a:t>溶液溶解度</a:t>
            </a:r>
            <a:endParaRPr lang="zh-CN" altLang="en-US" sz="2000"/>
          </a:p>
          <a:p>
            <a:pPr lvl="1"/>
            <a:r>
              <a:rPr lang="zh-CN" altLang="en-US" sz="2000"/>
              <a:t>金属</a:t>
            </a:r>
            <a:endParaRPr lang="zh-CN" altLang="en-US" sz="2000"/>
          </a:p>
          <a:p>
            <a:pPr lvl="1"/>
            <a:r>
              <a:rPr lang="zh-CN" altLang="en-US" sz="2000"/>
              <a:t>重要物质（氧气、碳及碳氧化物）</a:t>
            </a:r>
            <a:endParaRPr lang="zh-CN" altLang="en-US" sz="2000"/>
          </a:p>
          <a:p>
            <a:pPr lvl="1"/>
            <a:r>
              <a:rPr lang="zh-CN" altLang="en-US" sz="2000"/>
              <a:t>酸碱盐</a:t>
            </a:r>
            <a:endParaRPr lang="zh-CN" altLang="en-US" sz="2000"/>
          </a:p>
          <a:p>
            <a:pPr lvl="1"/>
            <a:r>
              <a:rPr lang="zh-CN" altLang="en-US" sz="2000"/>
              <a:t>等等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5160" y="526192"/>
            <a:ext cx="7809201" cy="640800"/>
          </a:xfrm>
        </p:spPr>
        <p:txBody>
          <a:bodyPr/>
          <a:p>
            <a:r>
              <a:rPr lang="zh-CN" altLang="en-US"/>
              <a:t>三、实验及探究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8830" y="1256665"/>
            <a:ext cx="6457950" cy="5330825"/>
          </a:xfrm>
        </p:spPr>
        <p:txBody>
          <a:bodyPr>
            <a:normAutofit fontScale="90000"/>
          </a:bodyPr>
          <a:p>
            <a:r>
              <a:rPr lang="en-US" altLang="zh-CN"/>
              <a:t>2</a:t>
            </a:r>
            <a:r>
              <a:rPr lang="zh-CN" altLang="en-US"/>
              <a:t>小题（</a:t>
            </a:r>
            <a:r>
              <a:rPr lang="en-US" altLang="zh-CN"/>
              <a:t>21</a:t>
            </a:r>
            <a:r>
              <a:rPr lang="zh-CN" altLang="en-US"/>
              <a:t>、</a:t>
            </a:r>
            <a:r>
              <a:rPr lang="en-US" altLang="zh-CN"/>
              <a:t>22</a:t>
            </a:r>
            <a:r>
              <a:rPr lang="zh-CN" altLang="en-US"/>
              <a:t>），共</a:t>
            </a:r>
            <a:r>
              <a:rPr lang="en-US" altLang="zh-CN"/>
              <a:t>12</a:t>
            </a:r>
            <a:r>
              <a:rPr lang="zh-CN" altLang="en-US"/>
              <a:t>分</a:t>
            </a:r>
            <a:endParaRPr lang="zh-CN" altLang="en-US"/>
          </a:p>
          <a:p>
            <a:r>
              <a:rPr lang="zh-CN" altLang="en-US"/>
              <a:t>还是化学</a:t>
            </a:r>
            <a:endParaRPr lang="zh-CN" altLang="en-US"/>
          </a:p>
          <a:p>
            <a:r>
              <a:rPr lang="en-US" altLang="zh-CN"/>
              <a:t>21</a:t>
            </a:r>
            <a:r>
              <a:rPr lang="zh-CN" altLang="en-US"/>
              <a:t>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课本内实验或实验组合“串联”</a:t>
            </a:r>
            <a:endParaRPr lang="zh-CN" altLang="en-US"/>
          </a:p>
          <a:p>
            <a:r>
              <a:rPr lang="en-US" altLang="zh-CN"/>
              <a:t>22</a:t>
            </a:r>
            <a:r>
              <a:rPr lang="zh-CN" altLang="en-US"/>
              <a:t>题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探究型实验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提出问题，做出猜想，实验验证，得出结论，评价反思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10年：CaO是否变质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11年：金属活动性顺序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12年：酸碱中和（NaOH和H</a:t>
            </a:r>
            <a:r>
              <a:rPr lang="zh-CN" altLang="en-US" baseline="-25000">
                <a:sym typeface="+mn-ea"/>
              </a:rPr>
              <a:t>2</a:t>
            </a:r>
            <a:r>
              <a:rPr lang="zh-CN" altLang="en-US">
                <a:sym typeface="+mn-ea"/>
              </a:rPr>
              <a:t>SO</a:t>
            </a:r>
            <a:r>
              <a:rPr lang="zh-CN" altLang="en-US" baseline="-25000">
                <a:sym typeface="+mn-ea"/>
              </a:rPr>
              <a:t>4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13年：酸碱中和（NaOH、Na</a:t>
            </a:r>
            <a:r>
              <a:rPr lang="zh-CN" altLang="en-US" baseline="-25000">
                <a:sym typeface="+mn-ea"/>
              </a:rPr>
              <a:t>2</a:t>
            </a:r>
            <a:r>
              <a:rPr lang="zh-CN" altLang="en-US">
                <a:sym typeface="+mn-ea"/>
              </a:rPr>
              <a:t>CO</a:t>
            </a:r>
            <a:r>
              <a:rPr lang="zh-CN" altLang="en-US" baseline="-25000">
                <a:sym typeface="+mn-ea"/>
              </a:rPr>
              <a:t>3</a:t>
            </a:r>
            <a:r>
              <a:rPr lang="zh-CN" altLang="en-US">
                <a:sym typeface="+mn-ea"/>
              </a:rPr>
              <a:t>和H</a:t>
            </a:r>
            <a:r>
              <a:rPr lang="zh-CN" altLang="en-US" baseline="-25000">
                <a:sym typeface="+mn-ea"/>
              </a:rPr>
              <a:t>2</a:t>
            </a:r>
            <a:r>
              <a:rPr lang="zh-CN" altLang="en-US">
                <a:sym typeface="+mn-ea"/>
              </a:rPr>
              <a:t>SO</a:t>
            </a:r>
            <a:r>
              <a:rPr lang="zh-CN" altLang="en-US" baseline="-25000">
                <a:sym typeface="+mn-ea"/>
              </a:rPr>
              <a:t>4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14年：“固体酒精”（碳、NaOH）</a:t>
            </a:r>
            <a:endParaRPr lang="zh-CN" altLang="en-US"/>
          </a:p>
          <a:p>
            <a:pPr lvl="1"/>
            <a:r>
              <a:rPr lang="zh-CN" altLang="en-US">
                <a:sym typeface="+mn-ea"/>
              </a:rPr>
              <a:t>15年：酸碱中和（NaOH和HCl）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化学方程式2分，其余每空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分</a:t>
            </a:r>
            <a:endParaRPr lang="zh-CN" altLang="en-US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790" y="295910"/>
            <a:ext cx="5819775" cy="2952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880" y="556672"/>
            <a:ext cx="7809201" cy="640800"/>
          </a:xfrm>
        </p:spPr>
        <p:txBody>
          <a:bodyPr/>
          <a:p>
            <a:r>
              <a:rPr lang="zh-CN" altLang="en-US"/>
              <a:t>四、计算与分析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一道题（</a:t>
            </a:r>
            <a:r>
              <a:rPr lang="en-US" altLang="zh-CN"/>
              <a:t>23</a:t>
            </a:r>
            <a:r>
              <a:rPr lang="zh-CN" altLang="en-US"/>
              <a:t>），</a:t>
            </a:r>
            <a:r>
              <a:rPr lang="en-US" altLang="zh-CN"/>
              <a:t>5</a:t>
            </a:r>
            <a:r>
              <a:rPr lang="zh-CN" altLang="en-US"/>
              <a:t>分</a:t>
            </a:r>
            <a:endParaRPr lang="zh-CN" altLang="en-US"/>
          </a:p>
          <a:p>
            <a:r>
              <a:rPr lang="zh-CN" altLang="en-US"/>
              <a:t>依旧是化学</a:t>
            </a:r>
            <a:r>
              <a:rPr lang="en-US" altLang="zh-CN"/>
              <a:t>...</a:t>
            </a:r>
            <a:endParaRPr lang="en-US" altLang="zh-CN"/>
          </a:p>
          <a:p>
            <a:r>
              <a:rPr lang="en-US" altLang="zh-CN"/>
              <a:t>23</a:t>
            </a:r>
            <a:r>
              <a:rPr lang="zh-CN" altLang="en-US"/>
              <a:t>题</a:t>
            </a:r>
            <a:r>
              <a:rPr lang="en-US" altLang="zh-CN"/>
              <a:t>——</a:t>
            </a:r>
            <a:r>
              <a:rPr lang="zh-CN" altLang="en-US"/>
              <a:t>化学方程式计算</a:t>
            </a:r>
            <a:endParaRPr lang="zh-CN" altLang="en-US"/>
          </a:p>
          <a:p>
            <a:pPr lvl="1"/>
            <a:r>
              <a:rPr lang="zh-CN" altLang="en-US"/>
              <a:t>10年：铁矿石炼铁</a:t>
            </a:r>
            <a:endParaRPr lang="zh-CN" altLang="en-US"/>
          </a:p>
          <a:p>
            <a:pPr lvl="1"/>
            <a:r>
              <a:rPr lang="zh-CN" altLang="en-US"/>
              <a:t>11年：大理石（CaCO</a:t>
            </a:r>
            <a:r>
              <a:rPr lang="zh-CN" altLang="en-US" baseline="-25000"/>
              <a:t>3</a:t>
            </a:r>
            <a:r>
              <a:rPr lang="zh-CN" altLang="en-US"/>
              <a:t>）与HC</a:t>
            </a:r>
            <a:r>
              <a:rPr lang="en-US" altLang="zh-CN"/>
              <a:t>l</a:t>
            </a:r>
            <a:endParaRPr lang="en-US" altLang="zh-CN"/>
          </a:p>
          <a:p>
            <a:pPr lvl="1"/>
            <a:r>
              <a:rPr lang="zh-CN" altLang="en-US"/>
              <a:t>12年：AgNO</a:t>
            </a:r>
            <a:r>
              <a:rPr lang="zh-CN" altLang="en-US" baseline="-25000"/>
              <a:t>3</a:t>
            </a:r>
            <a:r>
              <a:rPr lang="zh-CN" altLang="en-US"/>
              <a:t>与NaCl</a:t>
            </a:r>
            <a:endParaRPr lang="zh-CN" altLang="en-US"/>
          </a:p>
          <a:p>
            <a:pPr lvl="1"/>
            <a:r>
              <a:rPr lang="zh-CN" altLang="en-US"/>
              <a:t>13年：Zn和HCl</a:t>
            </a:r>
            <a:endParaRPr lang="zh-CN" altLang="en-US"/>
          </a:p>
          <a:p>
            <a:pPr lvl="1"/>
            <a:r>
              <a:rPr lang="zh-CN" altLang="en-US"/>
              <a:t>14年：CuSO</a:t>
            </a:r>
            <a:r>
              <a:rPr lang="zh-CN" altLang="en-US" baseline="-25000"/>
              <a:t>4</a:t>
            </a:r>
            <a:r>
              <a:rPr lang="zh-CN" altLang="en-US"/>
              <a:t>和NaOH</a:t>
            </a:r>
            <a:endParaRPr lang="zh-CN" altLang="en-US"/>
          </a:p>
          <a:p>
            <a:pPr lvl="1"/>
            <a:r>
              <a:rPr lang="zh-CN" altLang="en-US"/>
              <a:t>15年：Cu、Zn合金和H</a:t>
            </a:r>
            <a:r>
              <a:rPr lang="zh-CN" altLang="en-US" baseline="-25000"/>
              <a:t>2</a:t>
            </a:r>
            <a:r>
              <a:rPr lang="zh-CN" altLang="en-US"/>
              <a:t>SO</a:t>
            </a:r>
            <a:r>
              <a:rPr lang="zh-CN" altLang="en-US" baseline="-25000"/>
              <a:t>4</a:t>
            </a:r>
            <a:endParaRPr lang="zh-CN" altLang="en-US"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9920" y="465232"/>
            <a:ext cx="7809201" cy="640800"/>
          </a:xfrm>
        </p:spPr>
        <p:txBody>
          <a:bodyPr/>
          <a:p>
            <a:r>
              <a:rPr lang="zh-CN" altLang="en-US"/>
              <a:t>五、填空与作图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99085" y="1195070"/>
            <a:ext cx="11696700" cy="5634355"/>
          </a:xfrm>
        </p:spPr>
        <p:txBody>
          <a:bodyPr>
            <a:normAutofit/>
          </a:bodyPr>
          <a:p>
            <a:r>
              <a:rPr lang="en-US" altLang="zh-CN" sz="2000"/>
              <a:t>6</a:t>
            </a:r>
            <a:r>
              <a:rPr lang="zh-CN" altLang="en-US" sz="2000"/>
              <a:t>小题（</a:t>
            </a:r>
            <a:r>
              <a:rPr lang="en-US" altLang="zh-CN" sz="2000"/>
              <a:t>24~29</a:t>
            </a:r>
            <a:r>
              <a:rPr lang="zh-CN" altLang="en-US" sz="2000"/>
              <a:t>），共</a:t>
            </a:r>
            <a:r>
              <a:rPr lang="en-US" altLang="zh-CN" sz="2000"/>
              <a:t>19</a:t>
            </a:r>
            <a:r>
              <a:rPr lang="zh-CN" altLang="en-US" sz="2000"/>
              <a:t>分</a:t>
            </a:r>
            <a:endParaRPr lang="zh-CN" altLang="en-US" sz="2000"/>
          </a:p>
          <a:p>
            <a:r>
              <a:rPr lang="zh-CN" altLang="en-US" sz="2000"/>
              <a:t>终于到物理了</a:t>
            </a:r>
            <a:r>
              <a:rPr lang="en-US" altLang="zh-CN" sz="2000"/>
              <a:t>...</a:t>
            </a:r>
            <a:endParaRPr lang="en-US" altLang="zh-CN" sz="2000"/>
          </a:p>
          <a:p>
            <a:r>
              <a:rPr lang="en-US" altLang="zh-CN" sz="2000"/>
              <a:t>24~28</a:t>
            </a:r>
            <a:r>
              <a:rPr lang="zh-CN" altLang="en-US" sz="2000"/>
              <a:t>题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质量与密度（10年26，13年27）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物态变化（10年27，11年26）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电与磁（10年25、28，12年27、28，13年25，14年25、27，15年27、28）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光的反射折射（尤其是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凸透镜成像规律</a:t>
            </a:r>
            <a:r>
              <a:rPr lang="zh-CN" altLang="en-US" sz="2000">
                <a:sym typeface="+mn-ea"/>
              </a:rPr>
              <a:t>）（11年24，12年24，13年26，14年24，15年26）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力与运动和简单机械以及热机（机械效率）（11年24、27，12年25、26，13年24、28，14年28，15年25）</a:t>
            </a:r>
            <a:endParaRPr lang="zh-CN" altLang="en-US" sz="2000"/>
          </a:p>
          <a:p>
            <a:pPr lvl="1"/>
            <a:r>
              <a:rPr lang="zh-CN" altLang="en-US" sz="2000">
                <a:sym typeface="+mn-ea"/>
              </a:rPr>
              <a:t>压强与浮力（11年28，12年26，13年27，14年26）</a:t>
            </a:r>
            <a:endParaRPr lang="zh-CN" altLang="en-US" sz="2000"/>
          </a:p>
          <a:p>
            <a:r>
              <a:rPr lang="en-US" altLang="zh-CN" sz="2000"/>
              <a:t>29</a:t>
            </a:r>
            <a:r>
              <a:rPr lang="zh-CN" altLang="en-US" sz="2000"/>
              <a:t>题</a:t>
            </a:r>
            <a:r>
              <a:rPr lang="en-US" altLang="zh-CN" sz="2000"/>
              <a:t>——</a:t>
            </a:r>
            <a:r>
              <a:rPr lang="zh-CN" altLang="en-US" sz="2000"/>
              <a:t>作图</a:t>
            </a:r>
            <a:endParaRPr lang="zh-CN" altLang="en-US" sz="2000"/>
          </a:p>
          <a:p>
            <a:pPr lvl="1"/>
            <a:r>
              <a:rPr lang="zh-CN" altLang="en-US" sz="2000"/>
              <a:t>光学作图：光的反射、折射，透镜（10年、13年、15年）</a:t>
            </a:r>
            <a:endParaRPr lang="zh-CN" altLang="en-US" sz="2000"/>
          </a:p>
          <a:p>
            <a:pPr lvl="1"/>
            <a:r>
              <a:rPr lang="zh-CN" altLang="en-US" sz="2000"/>
              <a:t>电学作图：实物图、电路图（10年、11年、12年、14年）</a:t>
            </a:r>
            <a:endParaRPr lang="zh-CN" altLang="en-US" sz="2000"/>
          </a:p>
          <a:p>
            <a:pPr lvl="1"/>
            <a:r>
              <a:rPr lang="zh-CN" altLang="en-US" sz="2000"/>
              <a:t>力学作图：力的示意图（受力分析）、简单机械（滑轮、杠杆）（11年、12年、13年、14年、15年）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5640" y="434752"/>
            <a:ext cx="7809201" cy="640800"/>
          </a:xfrm>
        </p:spPr>
        <p:txBody>
          <a:bodyPr/>
          <a:p>
            <a:r>
              <a:rPr lang="zh-CN" altLang="en-US"/>
              <a:t>六、实验与探究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8830" y="1315085"/>
            <a:ext cx="6991350" cy="5238750"/>
          </a:xfrm>
        </p:spPr>
        <p:txBody>
          <a:bodyPr>
            <a:normAutofit/>
          </a:bodyPr>
          <a:p>
            <a:r>
              <a:rPr lang="en-US" altLang="zh-CN" sz="2000"/>
              <a:t>3</a:t>
            </a:r>
            <a:r>
              <a:rPr lang="zh-CN" altLang="en-US" sz="2000"/>
              <a:t>小题（</a:t>
            </a:r>
            <a:r>
              <a:rPr lang="en-US" altLang="zh-CN" sz="2000"/>
              <a:t>30~32</a:t>
            </a:r>
            <a:r>
              <a:rPr lang="zh-CN" altLang="en-US" sz="2000"/>
              <a:t>），共</a:t>
            </a:r>
            <a:r>
              <a:rPr lang="en-US" altLang="zh-CN" sz="2000"/>
              <a:t>19</a:t>
            </a:r>
            <a:r>
              <a:rPr lang="zh-CN" altLang="en-US" sz="2000"/>
              <a:t>分</a:t>
            </a:r>
            <a:endParaRPr lang="zh-CN" altLang="en-US" sz="2000"/>
          </a:p>
          <a:p>
            <a:r>
              <a:rPr lang="zh-CN" altLang="en-US" sz="2000"/>
              <a:t>后面都是物理了</a:t>
            </a:r>
            <a:r>
              <a:rPr lang="en-US" altLang="zh-CN" sz="2000"/>
              <a:t>...</a:t>
            </a:r>
            <a:endParaRPr lang="en-US" altLang="zh-CN" sz="2000"/>
          </a:p>
          <a:p>
            <a:r>
              <a:rPr lang="en-US" altLang="zh-CN" sz="2000"/>
              <a:t>30</a:t>
            </a:r>
            <a:r>
              <a:rPr lang="zh-CN" altLang="en-US" sz="2000"/>
              <a:t>题</a:t>
            </a:r>
            <a:r>
              <a:rPr lang="en-US" altLang="zh-CN" sz="2000"/>
              <a:t>——</a:t>
            </a:r>
            <a:r>
              <a:rPr lang="en-US" altLang="zh-CN" sz="2000">
                <a:solidFill>
                  <a:srgbClr val="FF0000"/>
                </a:solidFill>
              </a:rPr>
              <a:t>“按图填空，一图一问”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en-US" altLang="zh-CN" sz="2000"/>
              <a:t>测量读数（温度计、天平、量筒）</a:t>
            </a:r>
            <a:endParaRPr lang="en-US" altLang="zh-CN" sz="2000"/>
          </a:p>
          <a:p>
            <a:pPr lvl="1"/>
            <a:r>
              <a:rPr lang="en-US" altLang="zh-CN" sz="2000"/>
              <a:t>课本演示实验（平面镜成像、声音产生、惯性等等）</a:t>
            </a:r>
            <a:endParaRPr lang="en-US" altLang="zh-CN" sz="2000"/>
          </a:p>
          <a:p>
            <a:r>
              <a:rPr lang="en-US" altLang="zh-CN" sz="2000"/>
              <a:t>31</a:t>
            </a:r>
            <a:r>
              <a:rPr lang="zh-CN" altLang="en-US" sz="2000"/>
              <a:t>题</a:t>
            </a:r>
            <a:r>
              <a:rPr lang="en-US" altLang="zh-CN" sz="2000"/>
              <a:t>——</a:t>
            </a:r>
            <a:r>
              <a:rPr lang="en-US" altLang="zh-CN" sz="2000">
                <a:solidFill>
                  <a:srgbClr val="FF0000"/>
                </a:solidFill>
              </a:rPr>
              <a:t>“完整的经典实验”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en-US" altLang="zh-CN" sz="2000"/>
              <a:t>实验原理</a:t>
            </a:r>
            <a:endParaRPr lang="en-US" altLang="zh-CN" sz="2000"/>
          </a:p>
          <a:p>
            <a:pPr lvl="1"/>
            <a:r>
              <a:rPr lang="en-US" altLang="zh-CN" sz="2000"/>
              <a:t>实验过程中的操作、读数</a:t>
            </a:r>
            <a:endParaRPr lang="en-US" altLang="zh-CN" sz="2000"/>
          </a:p>
          <a:p>
            <a:pPr lvl="1"/>
            <a:r>
              <a:rPr lang="en-US" altLang="zh-CN" sz="2000"/>
              <a:t>故障分析</a:t>
            </a:r>
            <a:endParaRPr lang="en-US" altLang="zh-CN" sz="2000"/>
          </a:p>
          <a:p>
            <a:r>
              <a:rPr lang="en-US" altLang="zh-CN" sz="2000"/>
              <a:t>32</a:t>
            </a:r>
            <a:r>
              <a:rPr lang="zh-CN" altLang="en-US" sz="2000"/>
              <a:t>题</a:t>
            </a:r>
            <a:r>
              <a:rPr lang="en-US" altLang="zh-CN" sz="2000"/>
              <a:t>——</a:t>
            </a:r>
            <a:r>
              <a:rPr lang="en-US" altLang="zh-CN" sz="2000">
                <a:solidFill>
                  <a:srgbClr val="FF0000"/>
                </a:solidFill>
              </a:rPr>
              <a:t>“</a:t>
            </a:r>
            <a:r>
              <a:rPr lang="zh-CN" altLang="en-US" sz="2000">
                <a:solidFill>
                  <a:srgbClr val="FF0000"/>
                </a:solidFill>
              </a:rPr>
              <a:t>探究性实验</a:t>
            </a:r>
            <a:r>
              <a:rPr lang="en-US" altLang="zh-CN" sz="2000">
                <a:solidFill>
                  <a:srgbClr val="FF0000"/>
                </a:solidFill>
              </a:rPr>
              <a:t>”</a:t>
            </a:r>
            <a:endParaRPr lang="en-US" altLang="zh-CN" sz="2000">
              <a:solidFill>
                <a:srgbClr val="FF0000"/>
              </a:solidFill>
            </a:endParaRPr>
          </a:p>
          <a:p>
            <a:pPr lvl="1"/>
            <a:r>
              <a:rPr lang="zh-CN" altLang="en-US" sz="2000"/>
              <a:t>实验数据处理</a:t>
            </a:r>
            <a:endParaRPr lang="zh-CN" altLang="en-US" sz="2000"/>
          </a:p>
          <a:p>
            <a:pPr lvl="1"/>
            <a:r>
              <a:rPr lang="zh-CN" altLang="en-US" sz="2000"/>
              <a:t>推导结论</a:t>
            </a:r>
            <a:endParaRPr lang="zh-CN" altLang="en-US" sz="2000"/>
          </a:p>
          <a:p>
            <a:pPr lvl="1"/>
            <a:r>
              <a:rPr lang="zh-CN" altLang="en-US" sz="2000"/>
              <a:t>实验改进</a:t>
            </a:r>
            <a:endParaRPr lang="zh-CN" altLang="en-US" sz="2000"/>
          </a:p>
          <a:p>
            <a:pPr lvl="1"/>
            <a:r>
              <a:rPr lang="zh-CN" altLang="en-US" sz="2000"/>
              <a:t>“言之有理即可”、“合理答案均可得分”</a:t>
            </a:r>
            <a:endParaRPr lang="zh-CN" altLang="en-US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0400" y="480472"/>
            <a:ext cx="7809201" cy="640800"/>
          </a:xfrm>
        </p:spPr>
        <p:txBody>
          <a:bodyPr/>
          <a:p>
            <a:r>
              <a:rPr lang="zh-CN" altLang="en-US"/>
              <a:t>七、综合题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420" y="1269365"/>
            <a:ext cx="8072755" cy="5253990"/>
          </a:xfrm>
        </p:spPr>
        <p:txBody>
          <a:bodyPr>
            <a:normAutofit lnSpcReduction="10000"/>
          </a:bodyPr>
          <a:p>
            <a:r>
              <a:rPr lang="en-US" altLang="zh-CN"/>
              <a:t>2</a:t>
            </a:r>
            <a:r>
              <a:rPr lang="zh-CN" altLang="en-US"/>
              <a:t>小题（</a:t>
            </a:r>
            <a:r>
              <a:rPr lang="en-US" altLang="zh-CN"/>
              <a:t>33</a:t>
            </a:r>
            <a:r>
              <a:rPr lang="zh-CN" altLang="en-US"/>
              <a:t>、</a:t>
            </a:r>
            <a:r>
              <a:rPr lang="en-US" altLang="zh-CN"/>
              <a:t>34</a:t>
            </a:r>
            <a:r>
              <a:rPr lang="zh-CN" altLang="en-US"/>
              <a:t>），共</a:t>
            </a:r>
            <a:r>
              <a:rPr lang="en-US" altLang="zh-CN"/>
              <a:t>16</a:t>
            </a:r>
            <a:r>
              <a:rPr lang="zh-CN" altLang="en-US"/>
              <a:t>分</a:t>
            </a:r>
            <a:endParaRPr lang="zh-CN" altLang="en-US"/>
          </a:p>
          <a:p>
            <a:r>
              <a:rPr lang="zh-CN" altLang="en-US"/>
              <a:t>力学综合</a:t>
            </a:r>
            <a:r>
              <a:rPr lang="en-US" altLang="zh-CN"/>
              <a:t>+</a:t>
            </a:r>
            <a:r>
              <a:rPr lang="zh-CN" altLang="en-US"/>
              <a:t>电学综合</a:t>
            </a:r>
            <a:endParaRPr lang="zh-CN" altLang="en-US"/>
          </a:p>
          <a:p>
            <a:r>
              <a:rPr lang="zh-CN" altLang="en-US"/>
              <a:t>力学综合</a:t>
            </a:r>
            <a:endParaRPr lang="zh-CN" altLang="en-US"/>
          </a:p>
          <a:p>
            <a:pPr lvl="1"/>
            <a:r>
              <a:rPr lang="zh-CN" altLang="en-US"/>
              <a:t>一共三小问，常见两种类型：一是关于运动，二是关于浮力</a:t>
            </a:r>
            <a:endParaRPr lang="zh-CN" altLang="en-US"/>
          </a:p>
          <a:p>
            <a:pPr lvl="1"/>
            <a:r>
              <a:rPr lang="zh-CN" altLang="en-US"/>
              <a:t>运动型：（10年、12年、13年、15年）</a:t>
            </a:r>
            <a:endParaRPr lang="zh-CN" altLang="en-US"/>
          </a:p>
          <a:p>
            <a:pPr lvl="2"/>
            <a:r>
              <a:rPr lang="zh-CN" altLang="en-US"/>
              <a:t>（1）、（2）问，受力分析，速度、路程计算</a:t>
            </a:r>
            <a:endParaRPr lang="zh-CN" altLang="en-US"/>
          </a:p>
          <a:p>
            <a:pPr lvl="2"/>
            <a:r>
              <a:rPr lang="zh-CN" altLang="en-US"/>
              <a:t>（3）问，做功、功率、机械效率</a:t>
            </a:r>
            <a:endParaRPr lang="zh-CN" altLang="en-US"/>
          </a:p>
          <a:p>
            <a:pPr lvl="1"/>
            <a:r>
              <a:rPr lang="zh-CN" altLang="en-US"/>
              <a:t>浮力型：（11年、14年）</a:t>
            </a:r>
            <a:endParaRPr lang="zh-CN" altLang="en-US"/>
          </a:p>
          <a:p>
            <a:pPr lvl="2"/>
            <a:r>
              <a:rPr lang="zh-CN" altLang="en-US"/>
              <a:t>压强、浮力计算</a:t>
            </a:r>
            <a:endParaRPr lang="zh-CN" altLang="en-US"/>
          </a:p>
          <a:p>
            <a:r>
              <a:rPr lang="zh-CN" altLang="en-US"/>
              <a:t>电学综合</a:t>
            </a:r>
            <a:endParaRPr lang="zh-CN" altLang="en-US"/>
          </a:p>
          <a:p>
            <a:pPr lvl="1"/>
            <a:r>
              <a:rPr lang="zh-CN" altLang="en-US"/>
              <a:t>电阻、功率计算</a:t>
            </a:r>
            <a:endParaRPr lang="zh-CN" altLang="en-US"/>
          </a:p>
          <a:p>
            <a:pPr lvl="1"/>
            <a:r>
              <a:rPr lang="zh-CN" altLang="en-US"/>
              <a:t>电热结合（</a:t>
            </a:r>
            <a:r>
              <a:rPr lang="zh-CN" altLang="en-US">
                <a:sym typeface="+mn-ea"/>
              </a:rPr>
              <a:t>电热器）</a:t>
            </a:r>
            <a:endParaRPr lang="en-US" altLang="zh-CN">
              <a:sym typeface="+mn-ea"/>
            </a:endParaRPr>
          </a:p>
          <a:p>
            <a:pPr lvl="1"/>
            <a:r>
              <a:rPr lang="zh-CN" altLang="en-US"/>
              <a:t>电光结合（</a:t>
            </a:r>
            <a:r>
              <a:rPr lang="zh-CN" altLang="en-US">
                <a:sym typeface="+mn-ea"/>
              </a:rPr>
              <a:t>太阳能</a:t>
            </a:r>
            <a:r>
              <a:rPr lang="zh-CN" altLang="en-US"/>
              <a:t>）</a:t>
            </a:r>
            <a:endParaRPr lang="zh-CN" altLang="en-US"/>
          </a:p>
          <a:p>
            <a:pPr lvl="1"/>
            <a:r>
              <a:rPr lang="zh-CN" altLang="en-US"/>
              <a:t>电力结合（</a:t>
            </a:r>
            <a:r>
              <a:rPr lang="zh-CN" altLang="en-US">
                <a:sym typeface="+mn-ea"/>
              </a:rPr>
              <a:t>半导体材料或滑动变阻器</a:t>
            </a:r>
            <a:r>
              <a:rPr lang="zh-CN" altLang="en-US"/>
              <a:t>如水位计、油量表、压力计等）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77415" y="3176682"/>
            <a:ext cx="7809201" cy="640800"/>
          </a:xfrm>
        </p:spPr>
        <p:txBody>
          <a:bodyPr>
            <a:noAutofit/>
          </a:bodyPr>
          <a:p>
            <a:pPr algn="ctr"/>
            <a:r>
              <a:rPr lang="zh-CN" altLang="en-US" sz="6000"/>
              <a:t>中考理综</a:t>
            </a:r>
            <a:endParaRPr lang="zh-CN" altLang="en-US" sz="60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0560" y="2713355"/>
            <a:ext cx="3383280" cy="1040765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3023870" y="4011930"/>
            <a:ext cx="6336030" cy="2221865"/>
          </a:xfrm>
        </p:spPr>
        <p:txBody>
          <a:bodyPr/>
          <a:p>
            <a:r>
              <a:rPr lang="zh-CN" altLang="en-US"/>
              <a:t>物理化学独立命题</a:t>
            </a:r>
            <a:endParaRPr lang="zh-CN" altLang="en-US"/>
          </a:p>
          <a:p>
            <a:r>
              <a:rPr lang="zh-CN" altLang="en-US"/>
              <a:t>不会出现物理</a:t>
            </a:r>
            <a:r>
              <a:rPr lang="en-US" altLang="zh-CN"/>
              <a:t>+</a:t>
            </a:r>
            <a:r>
              <a:rPr lang="zh-CN" altLang="en-US"/>
              <a:t>化学综合题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480" y="571912"/>
            <a:ext cx="7809201" cy="640800"/>
          </a:xfrm>
        </p:spPr>
        <p:txBody>
          <a:bodyPr/>
          <a:p>
            <a:r>
              <a:rPr lang="zh-CN" altLang="en-US"/>
              <a:t>总结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考题有规可循</a:t>
            </a:r>
            <a:endParaRPr lang="zh-CN" altLang="en-US"/>
          </a:p>
          <a:p>
            <a:r>
              <a:rPr lang="zh-CN" altLang="en-US"/>
              <a:t>物理</a:t>
            </a:r>
            <a:r>
              <a:rPr lang="en-US" altLang="zh-CN"/>
              <a:t>——</a:t>
            </a:r>
            <a:r>
              <a:rPr lang="zh-CN" altLang="en-US"/>
              <a:t>化学</a:t>
            </a:r>
            <a:r>
              <a:rPr lang="en-US" altLang="zh-CN"/>
              <a:t>——</a:t>
            </a:r>
            <a:r>
              <a:rPr lang="zh-CN" altLang="en-US"/>
              <a:t>物理</a:t>
            </a:r>
            <a:endParaRPr lang="zh-CN" altLang="en-US"/>
          </a:p>
          <a:p>
            <a:r>
              <a:rPr lang="zh-CN" altLang="en-US"/>
              <a:t>掌握高频考点，会做典型题型</a:t>
            </a:r>
            <a:endParaRPr lang="zh-CN" altLang="en-US"/>
          </a:p>
          <a:p>
            <a:r>
              <a:rPr lang="zh-CN" altLang="en-US"/>
              <a:t>课程从题型出发</a:t>
            </a:r>
            <a:endParaRPr lang="zh-CN" altLang="en-US"/>
          </a:p>
          <a:p>
            <a:pPr lvl="1"/>
            <a:r>
              <a:rPr lang="zh-CN" altLang="en-US" sz="2000"/>
              <a:t>题目</a:t>
            </a:r>
            <a:r>
              <a:rPr lang="en-US" altLang="zh-CN" sz="2000"/>
              <a:t>——</a:t>
            </a:r>
            <a:r>
              <a:rPr lang="zh-CN" altLang="en-US" sz="2000"/>
              <a:t>知识点</a:t>
            </a:r>
            <a:r>
              <a:rPr lang="en-US" altLang="zh-CN" sz="2000"/>
              <a:t>——</a:t>
            </a:r>
            <a:r>
              <a:rPr lang="zh-CN" altLang="en-US" sz="2000"/>
              <a:t>解题</a:t>
            </a:r>
            <a:endParaRPr lang="zh-CN" altLang="en-US" sz="2000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希望大家通过课程可以</a:t>
            </a:r>
            <a:r>
              <a:rPr lang="zh-CN" altLang="en-US"/>
              <a:t>拿到该拿的分！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97760" y="3345592"/>
            <a:ext cx="7809201" cy="640800"/>
          </a:xfrm>
        </p:spPr>
        <p:txBody>
          <a:bodyPr>
            <a:noAutofit/>
          </a:bodyPr>
          <a:p>
            <a:pPr algn="ctr"/>
            <a:r>
              <a:rPr lang="zh-CN" altLang="en-US" sz="7200"/>
              <a:t>谢谢！</a:t>
            </a:r>
            <a:endParaRPr lang="zh-CN" altLang="en-US" sz="7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2005" y="1384300"/>
            <a:ext cx="5120005" cy="40551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QQ截图20160326155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3005" y="1119505"/>
            <a:ext cx="7285990" cy="46189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从</a:t>
            </a:r>
            <a:r>
              <a:rPr lang="en-US" altLang="zh-CN"/>
              <a:t>2010~2015</a:t>
            </a:r>
            <a:r>
              <a:rPr lang="zh-CN" altLang="en-US"/>
              <a:t>中考试题来看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zh-CN" altLang="en-US"/>
              <a:t>题型相对固定</a:t>
            </a:r>
            <a:endParaRPr lang="zh-CN" altLang="en-US"/>
          </a:p>
          <a:p>
            <a:r>
              <a:rPr lang="zh-CN" altLang="en-US"/>
              <a:t>难易比例相对固定</a:t>
            </a:r>
            <a:r>
              <a:rPr lang="en-US" altLang="zh-CN"/>
              <a:t>——</a:t>
            </a:r>
            <a:r>
              <a:rPr lang="zh-CN" altLang="en-US">
                <a:sym typeface="+mn-ea"/>
              </a:rPr>
              <a:t>试卷中容易题、较易题、较难题、难题的比例约为4:3:2:1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高频考点相对固定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23" name="图片 -2147482624" descr="lh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855" y="-3810"/>
            <a:ext cx="5131435" cy="683704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-2147482622" name="图片 -2147482623" descr="lh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6365" y="-4445"/>
            <a:ext cx="5211445" cy="69437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21" name="图片 -2147482622" descr="lh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615" y="10795"/>
            <a:ext cx="5131435" cy="683704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-2147482620" name="图片 -2147482621" descr="lh0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543" y="-6540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-2147482619" name="图片 -2147482620" descr="lh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9423" y="-8064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-2147482618" name="图片 -2147482619" descr="lh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783" y="-80645"/>
            <a:ext cx="5268595" cy="701929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UNIT_TYPE" val="i"/>
  <p:tag name="KSO_WM_UNIT_ID" val="281*i*3"/>
  <p:tag name="KSO_WM_TEMPLATE_CATEGORY" val="custom"/>
  <p:tag name="KSO_WM_TEMPLATE_INDEX" val="3"/>
</p:tagLst>
</file>

<file path=ppt/tags/tag2.xml><?xml version="1.0" encoding="utf-8"?>
<p:tagLst xmlns:p="http://schemas.openxmlformats.org/presentationml/2006/main">
  <p:tag name="KSO_WM_BEAUTIFY_FLAG" val="#wm#"/>
  <p:tag name="KSO_WM_UNIT_TYPE" val="i"/>
  <p:tag name="KSO_WM_UNIT_ID" val="281*i*7"/>
  <p:tag name="KSO_WM_TEMPLATE_CATEGORY" val="custom"/>
  <p:tag name="KSO_WM_TEMPLATE_INDEX" val="3"/>
</p:tagLst>
</file>

<file path=ppt/tags/tag3.xml><?xml version="1.0" encoding="utf-8"?>
<p:tagLst xmlns:p="http://schemas.openxmlformats.org/presentationml/2006/main">
  <p:tag name="KSO_WM_BEAUTIFY_FLAG" val="#wm#"/>
  <p:tag name="KSO_WM_UNIT_TYPE" val="i"/>
  <p:tag name="KSO_WM_UNIT_ID" val="281*i*8"/>
  <p:tag name="KSO_WM_TEMPLATE_CATEGORY" val="custom"/>
  <p:tag name="KSO_WM_TEMPLATE_INDEX" val="3"/>
</p:tagLst>
</file>

<file path=ppt/tags/tag4.xml><?xml version="1.0" encoding="utf-8"?>
<p:tagLst xmlns:p="http://schemas.openxmlformats.org/presentationml/2006/main">
  <p:tag name="KSO_WM_BEAUTIFY_FLAG" val="#wm#"/>
  <p:tag name="KSO_WM_UNIT_TYPE" val="i"/>
  <p:tag name="KSO_WM_UNIT_ID" val="281*i*9"/>
  <p:tag name="KSO_WM_TEMPLATE_CATEGORY" val="custom"/>
  <p:tag name="KSO_WM_TEMPLATE_INDEX" val="3"/>
</p:tagLst>
</file>

<file path=ppt/tags/tag5.xml><?xml version="1.0" encoding="utf-8"?>
<p:tagLst xmlns:p="http://schemas.openxmlformats.org/presentationml/2006/main">
  <p:tag name="KSO_WM_TEMPLATE_CATEGORY" val="custom"/>
  <p:tag name="KSO_WM_TEMPLATE_INDEX" val="160003"/>
</p:tagLst>
</file>

<file path=ppt/theme/theme1.xml><?xml version="1.0" encoding="utf-8"?>
<a:theme xmlns:a="http://schemas.openxmlformats.org/drawingml/2006/main" name="默认设计模板">
  <a:themeElements>
    <a:clrScheme name="自定义 8">
      <a:dk1>
        <a:srgbClr val="FFFFFF"/>
      </a:dk1>
      <a:lt1>
        <a:srgbClr val="009999"/>
      </a:lt1>
      <a:dk2>
        <a:srgbClr val="333333"/>
      </a:dk2>
      <a:lt2>
        <a:srgbClr val="F0DB6E"/>
      </a:lt2>
      <a:accent1>
        <a:srgbClr val="CFDEF3"/>
      </a:accent1>
      <a:accent2>
        <a:srgbClr val="333399"/>
      </a:accent2>
      <a:accent3>
        <a:srgbClr val="FFFFFF"/>
      </a:accent3>
      <a:accent4>
        <a:srgbClr val="000000"/>
      </a:accent4>
      <a:accent5>
        <a:srgbClr val="E4ECF8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2583</Words>
  <Application>Kingsoft Office WPP</Application>
  <PresentationFormat>宽屏</PresentationFormat>
  <Paragraphs>290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默认设计模板</vt:lpstr>
      <vt:lpstr>魔识985学堂周末理综课程简介</vt:lpstr>
      <vt:lpstr>教师简介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二、选择题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MagicYang</dc:creator>
  <cp:lastModifiedBy>MagicYang</cp:lastModifiedBy>
  <cp:revision>9</cp:revision>
  <dcterms:created xsi:type="dcterms:W3CDTF">2016-03-26T10:59:45Z</dcterms:created>
  <dcterms:modified xsi:type="dcterms:W3CDTF">2016-03-26T13:34:35Z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2052-10.1.0.5457</vt:lpwstr>
  </property>
</Properties>
</file>